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9"/>
  </p:notesMasterIdLst>
  <p:sldIdLst>
    <p:sldId id="256" r:id="rId2"/>
    <p:sldId id="272" r:id="rId3"/>
    <p:sldId id="280" r:id="rId4"/>
    <p:sldId id="257" r:id="rId5"/>
    <p:sldId id="286" r:id="rId6"/>
    <p:sldId id="281" r:id="rId7"/>
    <p:sldId id="287" r:id="rId8"/>
    <p:sldId id="283" r:id="rId9"/>
    <p:sldId id="282" r:id="rId10"/>
    <p:sldId id="284" r:id="rId11"/>
    <p:sldId id="288" r:id="rId12"/>
    <p:sldId id="285" r:id="rId13"/>
    <p:sldId id="289" r:id="rId14"/>
    <p:sldId id="290" r:id="rId15"/>
    <p:sldId id="291" r:id="rId16"/>
    <p:sldId id="271" r:id="rId17"/>
    <p:sldId id="293" r:id="rId18"/>
    <p:sldId id="269" r:id="rId19"/>
    <p:sldId id="268" r:id="rId20"/>
    <p:sldId id="270" r:id="rId21"/>
    <p:sldId id="292" r:id="rId22"/>
    <p:sldId id="258" r:id="rId23"/>
    <p:sldId id="263" r:id="rId24"/>
    <p:sldId id="275" r:id="rId25"/>
    <p:sldId id="276" r:id="rId26"/>
    <p:sldId id="264" r:id="rId27"/>
    <p:sldId id="279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106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2EA24-CB15-4391-9400-8FBCC9F2C0E7}" type="datetimeFigureOut">
              <a:rPr lang="en-US" smtClean="0"/>
              <a:pPr/>
              <a:t>3/17/2016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664680-A9D9-482D-9F93-DD7D0304FA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770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664680-A9D9-482D-9F93-DD7D0304FAC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334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2507BD1-F73D-45E4-BD43-3460AB9EA5CD}" type="datetimeFigureOut">
              <a:rPr lang="en-US" smtClean="0"/>
              <a:pPr/>
              <a:t>3/17/2016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A66D9D3-5E8A-4654-863B-4FA0EF30C6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507BD1-F73D-45E4-BD43-3460AB9EA5CD}" type="datetimeFigureOut">
              <a:rPr lang="en-US" smtClean="0"/>
              <a:pPr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6D9D3-5E8A-4654-863B-4FA0EF30C6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507BD1-F73D-45E4-BD43-3460AB9EA5CD}" type="datetimeFigureOut">
              <a:rPr lang="en-US" smtClean="0"/>
              <a:pPr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6D9D3-5E8A-4654-863B-4FA0EF30C6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507BD1-F73D-45E4-BD43-3460AB9EA5CD}" type="datetimeFigureOut">
              <a:rPr lang="en-US" smtClean="0"/>
              <a:pPr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6D9D3-5E8A-4654-863B-4FA0EF30C6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507BD1-F73D-45E4-BD43-3460AB9EA5CD}" type="datetimeFigureOut">
              <a:rPr lang="en-US" smtClean="0"/>
              <a:pPr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6D9D3-5E8A-4654-863B-4FA0EF30C6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507BD1-F73D-45E4-BD43-3460AB9EA5CD}" type="datetimeFigureOut">
              <a:rPr lang="en-US" smtClean="0"/>
              <a:pPr/>
              <a:t>3/17/2016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6D9D3-5E8A-4654-863B-4FA0EF30C6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507BD1-F73D-45E4-BD43-3460AB9EA5CD}" type="datetimeFigureOut">
              <a:rPr lang="en-US" smtClean="0"/>
              <a:pPr/>
              <a:t>3/17/2016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6D9D3-5E8A-4654-863B-4FA0EF30C6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507BD1-F73D-45E4-BD43-3460AB9EA5CD}" type="datetimeFigureOut">
              <a:rPr lang="en-US" smtClean="0"/>
              <a:pPr/>
              <a:t>3/17/2016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6D9D3-5E8A-4654-863B-4FA0EF30C6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507BD1-F73D-45E4-BD43-3460AB9EA5CD}" type="datetimeFigureOut">
              <a:rPr lang="en-US" smtClean="0"/>
              <a:pPr/>
              <a:t>3/17/2016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6D9D3-5E8A-4654-863B-4FA0EF30C6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2507BD1-F73D-45E4-BD43-3460AB9EA5CD}" type="datetimeFigureOut">
              <a:rPr lang="en-US" smtClean="0"/>
              <a:pPr/>
              <a:t>3/17/2016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6D9D3-5E8A-4654-863B-4FA0EF30C6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2507BD1-F73D-45E4-BD43-3460AB9EA5CD}" type="datetimeFigureOut">
              <a:rPr lang="en-US" smtClean="0"/>
              <a:pPr/>
              <a:t>3/17/2016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A66D9D3-5E8A-4654-863B-4FA0EF30C6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2507BD1-F73D-45E4-BD43-3460AB9EA5CD}" type="datetimeFigureOut">
              <a:rPr lang="en-US" smtClean="0"/>
              <a:pPr/>
              <a:t>3/17/2016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A66D9D3-5E8A-4654-863B-4FA0EF30C66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146685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Electrostatics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3600"/>
            <a:ext cx="7162800" cy="3505200"/>
          </a:xfrm>
        </p:spPr>
        <p:txBody>
          <a:bodyPr/>
          <a:lstStyle/>
          <a:p>
            <a:pPr algn="l"/>
            <a:r>
              <a:rPr lang="en-US" dirty="0" smtClean="0"/>
              <a:t>				How can an object 				be charged and 					what affect does 				that charge have 				upon other objects 				in its vicinity?</a:t>
            </a:r>
            <a:endParaRPr lang="en-US" dirty="0"/>
          </a:p>
        </p:txBody>
      </p:sp>
      <p:pic>
        <p:nvPicPr>
          <p:cNvPr id="4" name="Picture 3" descr="Vandegraf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6800" y="2133600"/>
            <a:ext cx="3962400" cy="37764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097" y="2286000"/>
            <a:ext cx="8278585" cy="29718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Polarization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0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PCR Lesson 1c </a:t>
            </a:r>
          </a:p>
          <a:p>
            <a:endParaRPr lang="en-US" dirty="0" smtClean="0"/>
          </a:p>
          <a:p>
            <a:r>
              <a:rPr lang="en-US" dirty="0"/>
              <a:t>Answer CYU #</a:t>
            </a:r>
            <a:r>
              <a:rPr lang="en-US" dirty="0" smtClean="0"/>
              <a:t>1-8 </a:t>
            </a:r>
            <a:r>
              <a:rPr lang="en-US" dirty="0"/>
              <a:t>(in your notes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/>
              <a:t>Ask questions on any that confuse you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Charge Interactions</a:t>
            </a:r>
          </a:p>
        </p:txBody>
      </p:sp>
    </p:spTree>
    <p:extLst>
      <p:ext uri="{BB962C8B-B14F-4D97-AF65-F5344CB8AC3E}">
        <p14:creationId xmlns:p14="http://schemas.microsoft.com/office/powerpoint/2010/main" val="57958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Friction:  Rubbing different materials against each other (insulators work best) – this separates negatives from positives</a:t>
            </a:r>
          </a:p>
          <a:p>
            <a:pPr lvl="1"/>
            <a:endParaRPr lang="en-US" dirty="0"/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Conduction:  “Contacting” a charged object to (or near) a neutral object – this shares the charge </a:t>
            </a:r>
          </a:p>
          <a:p>
            <a:endParaRPr lang="en-US" dirty="0" smtClean="0"/>
          </a:p>
          <a:p>
            <a:r>
              <a:rPr lang="en-US" dirty="0" smtClean="0"/>
              <a:t>Induction – multi-step process!  More about that later…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Charging Methods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11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Friction:  Rubbing different materials against each other (insulators work best) – this separates negatives from </a:t>
            </a:r>
            <a:r>
              <a:rPr lang="en-US" dirty="0" smtClean="0"/>
              <a:t>positives</a:t>
            </a:r>
          </a:p>
          <a:p>
            <a:pPr marL="109728" indent="0">
              <a:buNone/>
            </a:pPr>
            <a:endParaRPr lang="en-US" dirty="0" smtClean="0"/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/>
              <a:t>Simply put, the property of </a:t>
            </a:r>
            <a:r>
              <a:rPr lang="en-US" b="1" dirty="0">
                <a:solidFill>
                  <a:srgbClr val="FF0000"/>
                </a:solidFill>
              </a:rPr>
              <a:t>electron affinity </a:t>
            </a:r>
            <a:r>
              <a:rPr lang="en-US" dirty="0"/>
              <a:t>refers to the relative amount of </a:t>
            </a:r>
            <a:r>
              <a:rPr lang="en-US" i="1" dirty="0"/>
              <a:t>love</a:t>
            </a:r>
            <a:r>
              <a:rPr lang="en-US" dirty="0"/>
              <a:t> that a material has for electrons.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PCR </a:t>
            </a:r>
            <a:r>
              <a:rPr lang="en-US" dirty="0"/>
              <a:t>Lesson </a:t>
            </a:r>
            <a:r>
              <a:rPr lang="en-US" dirty="0" smtClean="0"/>
              <a:t>2a </a:t>
            </a:r>
            <a:endParaRPr lang="en-US" dirty="0"/>
          </a:p>
          <a:p>
            <a:endParaRPr lang="en-US" dirty="0"/>
          </a:p>
          <a:p>
            <a:r>
              <a:rPr lang="en-US" dirty="0"/>
              <a:t>Answer CYU </a:t>
            </a:r>
            <a:r>
              <a:rPr lang="en-US" dirty="0" smtClean="0"/>
              <a:t>#1&amp;3 </a:t>
            </a:r>
            <a:r>
              <a:rPr lang="en-US" dirty="0"/>
              <a:t>(in your notes)</a:t>
            </a:r>
          </a:p>
          <a:p>
            <a:endParaRPr lang="en-US" dirty="0"/>
          </a:p>
          <a:p>
            <a:r>
              <a:rPr lang="en-US" dirty="0"/>
              <a:t>Ask questions on any that confuse you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Charging </a:t>
            </a:r>
            <a:r>
              <a:rPr lang="en-US" dirty="0" smtClean="0"/>
              <a:t>Methods:  Friction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10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Conduction:  “Contacting” a charged object to (or near) a neutral object – this shares the charge </a:t>
            </a:r>
          </a:p>
          <a:p>
            <a:endParaRPr lang="en-US" dirty="0" smtClean="0"/>
          </a:p>
          <a:p>
            <a:r>
              <a:rPr lang="en-US" dirty="0" smtClean="0"/>
              <a:t>PCR </a:t>
            </a:r>
            <a:r>
              <a:rPr lang="en-US" dirty="0"/>
              <a:t>Lesson </a:t>
            </a:r>
            <a:r>
              <a:rPr lang="en-US" dirty="0" smtClean="0"/>
              <a:t>2c </a:t>
            </a:r>
            <a:endParaRPr lang="en-US" dirty="0"/>
          </a:p>
          <a:p>
            <a:endParaRPr lang="en-US" dirty="0"/>
          </a:p>
          <a:p>
            <a:r>
              <a:rPr lang="en-US" dirty="0"/>
              <a:t>Answer CYU #</a:t>
            </a:r>
            <a:r>
              <a:rPr lang="en-US" dirty="0" smtClean="0"/>
              <a:t>1-3 </a:t>
            </a:r>
            <a:r>
              <a:rPr lang="en-US" dirty="0"/>
              <a:t>(in your notes)</a:t>
            </a:r>
          </a:p>
          <a:p>
            <a:endParaRPr lang="en-US" dirty="0"/>
          </a:p>
          <a:p>
            <a:r>
              <a:rPr lang="en-US" dirty="0"/>
              <a:t>Ask questions on any that confuse you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Charging Methods:  </a:t>
            </a:r>
            <a:r>
              <a:rPr lang="en-US" dirty="0" smtClean="0"/>
              <a:t>Conduction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1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/>
              <a:t>The Van de Graff “Generator”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Charging Methods:  Conduction</a:t>
            </a:r>
          </a:p>
        </p:txBody>
      </p:sp>
      <p:pic>
        <p:nvPicPr>
          <p:cNvPr id="4" name="Picture 3" descr="Vandegraf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90800" y="2133600"/>
            <a:ext cx="3962400" cy="3776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17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term is used for the process that “un-charges” a charged object.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It is performed by contacting a charged object to an object that can give, OR receive ___________ charges, so that the initially charged object is made neutral.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Grounding (UN-CHARGING)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512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Structure of Matter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Neutral vs Charged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Charging Methods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Charge interactions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Grounding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Conductors, Insulators…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38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good CONDUCTOR allows negative charges to travel around through the material making up the conductor, with very little </a:t>
            </a:r>
            <a:r>
              <a:rPr lang="en-US" dirty="0" smtClean="0"/>
              <a:t>electrical RESISTANCE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good INSULATOR makes it very hard for negative charges to travel around through the material making up the insulator.  These have a lot of </a:t>
            </a:r>
            <a:r>
              <a:rPr lang="en-US" dirty="0" smtClean="0"/>
              <a:t>electrical RESISTANCE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SUPERCONDUCTOR is a material that allows negative charges to flow through it without any </a:t>
            </a:r>
            <a:r>
              <a:rPr lang="en-US" dirty="0" smtClean="0"/>
              <a:t>electrical RESISTANCE.</a:t>
            </a:r>
          </a:p>
          <a:p>
            <a:r>
              <a:rPr lang="en-US" dirty="0" smtClean="0"/>
              <a:t>A semi conductor has a lot of RESISTANCE up to a point, then vary little after that.  It acts as a gate.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Conductors and Insulators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Conductors and Insulators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7271" t="34620" r="19695" b="50228"/>
          <a:stretch>
            <a:fillRect/>
          </a:stretch>
        </p:blipFill>
        <p:spPr bwMode="auto">
          <a:xfrm>
            <a:off x="0" y="2057400"/>
            <a:ext cx="9144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What makes up all matter?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What does it mean to be “charged”?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What are the (names &amp;) methods of charging?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What do charged objects do?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What is GROUNDING?</a:t>
            </a:r>
          </a:p>
          <a:p>
            <a:pPr>
              <a:lnSpc>
                <a:spcPct val="150000"/>
              </a:lnSpc>
            </a:pPr>
            <a:r>
              <a:rPr lang="en-US" sz="2400" smtClean="0"/>
              <a:t>What </a:t>
            </a:r>
            <a:r>
              <a:rPr lang="en-US" sz="2400" dirty="0" smtClean="0"/>
              <a:t>are insulators &amp; conductors?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Essential Questions for Electrostatics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Conductors and Insulators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3483" t="29569" r="19695" b="40126"/>
          <a:stretch>
            <a:fillRect/>
          </a:stretch>
        </p:blipFill>
        <p:spPr bwMode="auto">
          <a:xfrm>
            <a:off x="0" y="1524000"/>
            <a:ext cx="8915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57401"/>
            <a:ext cx="8229600" cy="4800600"/>
          </a:xfrm>
        </p:spPr>
        <p:txBody>
          <a:bodyPr>
            <a:noAutofit/>
          </a:bodyPr>
          <a:lstStyle/>
          <a:p>
            <a:r>
              <a:rPr lang="en-US" sz="2200" dirty="0" smtClean="0"/>
              <a:t>1</a:t>
            </a:r>
            <a:r>
              <a:rPr lang="en-US" sz="2200" dirty="0" smtClean="0"/>
              <a:t>.  Charge the rubber stick with the fur.  Bring the stick near (but not within 1” of) the top of the electroscope.  </a:t>
            </a:r>
            <a:r>
              <a:rPr lang="en-US" sz="2200" dirty="0" smtClean="0"/>
              <a:t>Record w</a:t>
            </a:r>
            <a:r>
              <a:rPr lang="en-US" sz="2200" dirty="0" smtClean="0"/>
              <a:t>hat </a:t>
            </a:r>
            <a:r>
              <a:rPr lang="en-US" sz="2200" dirty="0" smtClean="0"/>
              <a:t>you </a:t>
            </a:r>
            <a:r>
              <a:rPr lang="en-US" sz="2200" dirty="0" smtClean="0"/>
              <a:t>observe.</a:t>
            </a:r>
            <a:endParaRPr lang="en-US" sz="2200" dirty="0" smtClean="0"/>
          </a:p>
          <a:p>
            <a:r>
              <a:rPr lang="en-US" sz="2200" dirty="0" smtClean="0"/>
              <a:t>2.  Contact the stick and the top of the scope and remove the stick. </a:t>
            </a:r>
            <a:r>
              <a:rPr lang="en-US" sz="2200" dirty="0"/>
              <a:t>Record what you observe.</a:t>
            </a:r>
          </a:p>
          <a:p>
            <a:r>
              <a:rPr lang="en-US" sz="2200" dirty="0" smtClean="0"/>
              <a:t>3</a:t>
            </a:r>
            <a:r>
              <a:rPr lang="en-US" sz="2200" dirty="0" smtClean="0"/>
              <a:t>.  Rub the glass with the cloth. </a:t>
            </a:r>
            <a:r>
              <a:rPr lang="en-US" sz="2200" dirty="0"/>
              <a:t>Bring the </a:t>
            </a:r>
            <a:r>
              <a:rPr lang="en-US" sz="2200" dirty="0" smtClean="0"/>
              <a:t>glass stick </a:t>
            </a:r>
            <a:r>
              <a:rPr lang="en-US" sz="2200" dirty="0"/>
              <a:t>near (but not within 1” of) the top of the electroscope. </a:t>
            </a:r>
            <a:r>
              <a:rPr lang="en-US" sz="2200" dirty="0"/>
              <a:t>Record what you observe.</a:t>
            </a:r>
          </a:p>
          <a:p>
            <a:r>
              <a:rPr lang="en-US" sz="2200" dirty="0" smtClean="0"/>
              <a:t>4</a:t>
            </a:r>
            <a:r>
              <a:rPr lang="en-US" sz="2200" dirty="0" smtClean="0"/>
              <a:t>.  Ground the scope by touching it on the top with your finger.  Now repeat step 3. </a:t>
            </a:r>
            <a:r>
              <a:rPr lang="en-US" sz="2200" dirty="0"/>
              <a:t>Record what you observe.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1177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</a:t>
            </a:r>
            <a:r>
              <a:rPr lang="en-US" dirty="0" smtClean="0"/>
              <a:t>Electroscope:  </a:t>
            </a:r>
            <a:r>
              <a:rPr lang="en-US" sz="2200" dirty="0"/>
              <a:t>A charge detector – it can indicate if an object is charged, and be used to compare the signs of charged </a:t>
            </a:r>
            <a:r>
              <a:rPr lang="en-US" sz="2200" dirty="0" smtClean="0"/>
              <a:t>objects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10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Read lesson 2b, record FOUR steps that describe this </a:t>
            </a:r>
            <a:r>
              <a:rPr lang="en-US" dirty="0" smtClean="0"/>
              <a:t>process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In terms of the sign of the charges, compare the sign of the two objects </a:t>
            </a:r>
            <a:r>
              <a:rPr lang="en-US" dirty="0" smtClean="0"/>
              <a:t>involved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Go and use the black stick, charged by the rabbit fur to charge your electroscope by INDUCTION</a:t>
            </a: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Charging an Object: Induction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concept of a </a:t>
            </a:r>
            <a:r>
              <a:rPr lang="en-US" sz="2800" b="1" dirty="0" smtClean="0"/>
              <a:t>field</a:t>
            </a:r>
            <a:r>
              <a:rPr lang="en-US" sz="2800" dirty="0" smtClean="0"/>
              <a:t> is utilized by scientists to explain the surprising force phenomenon that occurs in the absence of physical contact.</a:t>
            </a:r>
          </a:p>
          <a:p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 Fields</a:t>
            </a:r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 l="67361" t="39815" r="5382" b="19213"/>
          <a:stretch>
            <a:fillRect/>
          </a:stretch>
        </p:blipFill>
        <p:spPr bwMode="auto">
          <a:xfrm>
            <a:off x="3352800" y="3657600"/>
            <a:ext cx="23622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 field “lines” are really arrows that show the direction of force on a positive “test” charge, and show field strength by how closely the lines are spaced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Electric Field Lines (</a:t>
            </a:r>
            <a:r>
              <a:rPr lang="en-US" sz="3100" dirty="0" smtClean="0"/>
              <a:t>or lines of Force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 l="4514" t="23611" r="4167" b="40278"/>
          <a:stretch>
            <a:fillRect/>
          </a:stretch>
        </p:blipFill>
        <p:spPr bwMode="auto">
          <a:xfrm>
            <a:off x="914400" y="2895600"/>
            <a:ext cx="76200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Electric Field Lines (</a:t>
            </a:r>
            <a:r>
              <a:rPr lang="en-US" sz="3100" dirty="0" smtClean="0"/>
              <a:t>or lines of Force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Electric Field Lines for Two (different, isolated) Point Charges</a:t>
            </a:r>
          </a:p>
          <a:p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 l="20313" t="44907" r="17361" b="19445"/>
          <a:stretch>
            <a:fillRect/>
          </a:stretch>
        </p:blipFill>
        <p:spPr bwMode="auto">
          <a:xfrm>
            <a:off x="1752600" y="2695574"/>
            <a:ext cx="5638800" cy="3400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field lines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17783" r="43686" b="14872"/>
          <a:stretch>
            <a:fillRect/>
          </a:stretch>
        </p:blipFill>
        <p:spPr bwMode="auto">
          <a:xfrm>
            <a:off x="1981200" y="1447800"/>
            <a:ext cx="4998508" cy="4483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Skim PCR Static electricity 4C, and complete the CYU questions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Complete WS </a:t>
            </a:r>
            <a:r>
              <a:rPr lang="en-US" smtClean="0"/>
              <a:t>on Electric </a:t>
            </a:r>
            <a:r>
              <a:rPr lang="en-US" dirty="0" smtClean="0"/>
              <a:t>Fields</a:t>
            </a:r>
          </a:p>
          <a:p>
            <a:endParaRPr lang="en-US" dirty="0" smtClean="0"/>
          </a:p>
          <a:p>
            <a:r>
              <a:rPr lang="en-US" dirty="0" smtClean="0"/>
              <a:t>Play Electric Field Hockey</a:t>
            </a:r>
          </a:p>
          <a:p>
            <a:pPr lvl="1"/>
            <a:r>
              <a:rPr lang="en-US" dirty="0" smtClean="0"/>
              <a:t>Google </a:t>
            </a:r>
            <a:r>
              <a:rPr lang="en-US" dirty="0" err="1" smtClean="0"/>
              <a:t>Phet</a:t>
            </a:r>
            <a:r>
              <a:rPr lang="en-US" dirty="0" smtClean="0"/>
              <a:t>, go to play with </a:t>
            </a:r>
            <a:r>
              <a:rPr lang="en-US" dirty="0" err="1" smtClean="0"/>
              <a:t>sims</a:t>
            </a:r>
            <a:r>
              <a:rPr lang="en-US" dirty="0" smtClean="0"/>
              <a:t>, Physics, electricity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Assignment: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109" y="2286000"/>
            <a:ext cx="7800016" cy="31242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Structure of Matter</a:t>
            </a:r>
          </a:p>
        </p:txBody>
      </p:sp>
    </p:spTree>
    <p:extLst>
      <p:ext uri="{BB962C8B-B14F-4D97-AF65-F5344CB8AC3E}">
        <p14:creationId xmlns:p14="http://schemas.microsoft.com/office/powerpoint/2010/main" val="338055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Matter is made of ATOMS, which are made of Neutrons, Protons and Electrons</a:t>
            </a:r>
          </a:p>
          <a:p>
            <a:r>
              <a:rPr lang="en-US" dirty="0" smtClean="0"/>
              <a:t>Protons are assigned POSITIVE charge</a:t>
            </a:r>
          </a:p>
          <a:p>
            <a:r>
              <a:rPr lang="en-US" dirty="0" smtClean="0"/>
              <a:t>Electrons are assigned NEGATIVE charge</a:t>
            </a:r>
          </a:p>
          <a:p>
            <a:r>
              <a:rPr lang="en-US" dirty="0" smtClean="0"/>
              <a:t>Neutrons are uncharged</a:t>
            </a:r>
          </a:p>
          <a:p>
            <a:r>
              <a:rPr lang="en-US" dirty="0" smtClean="0"/>
              <a:t>Which has “more” charge?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Which charges move to charge an object?</a:t>
            </a:r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Structure of Matter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____________ are the charged parts of an atom</a:t>
            </a:r>
          </a:p>
          <a:p>
            <a:endParaRPr lang="en-US" dirty="0"/>
          </a:p>
          <a:p>
            <a:r>
              <a:rPr lang="en-US" dirty="0" smtClean="0"/>
              <a:t>_________ are the charged part of an atom that can be moved around.</a:t>
            </a:r>
          </a:p>
          <a:p>
            <a:endParaRPr lang="en-US" dirty="0"/>
          </a:p>
          <a:p>
            <a:r>
              <a:rPr lang="en-US" dirty="0" smtClean="0"/>
              <a:t>Why is there a difference?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Structure of Matter</a:t>
            </a:r>
          </a:p>
        </p:txBody>
      </p:sp>
    </p:spTree>
    <p:extLst>
      <p:ext uri="{BB962C8B-B14F-4D97-AF65-F5344CB8AC3E}">
        <p14:creationId xmlns:p14="http://schemas.microsoft.com/office/powerpoint/2010/main" val="74109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Since only ELECTRONS move in any charging process…</a:t>
            </a:r>
          </a:p>
          <a:p>
            <a:pPr lvl="1"/>
            <a:r>
              <a:rPr lang="en-US" dirty="0" smtClean="0"/>
              <a:t>NEGATIVELY charged objects have a(n)_____________ of electrons compared to protons.</a:t>
            </a:r>
          </a:p>
          <a:p>
            <a:pPr lvl="1"/>
            <a:r>
              <a:rPr lang="en-US" dirty="0" smtClean="0"/>
              <a:t>POSITIVELY charged objects have a(n)_____________ of electrons compared to protons.</a:t>
            </a:r>
          </a:p>
          <a:p>
            <a:pPr lvl="1"/>
            <a:r>
              <a:rPr lang="en-US" dirty="0" smtClean="0"/>
              <a:t>NEUTRAL </a:t>
            </a:r>
            <a:r>
              <a:rPr lang="en-US" dirty="0"/>
              <a:t>objects have a(n)_____________ of </a:t>
            </a:r>
            <a:r>
              <a:rPr lang="en-US" dirty="0" smtClean="0"/>
              <a:t>electrons compared </a:t>
            </a:r>
            <a:r>
              <a:rPr lang="en-US" dirty="0"/>
              <a:t>to protons.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Neutral vs Charged objects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53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 to PCR Lesson 1b</a:t>
            </a:r>
          </a:p>
          <a:p>
            <a:endParaRPr lang="en-US" dirty="0" smtClean="0"/>
          </a:p>
          <a:p>
            <a:r>
              <a:rPr lang="en-US" dirty="0" smtClean="0"/>
              <a:t>Answer CYU #1-5 (in your notes)</a:t>
            </a:r>
          </a:p>
          <a:p>
            <a:endParaRPr lang="en-US" dirty="0" smtClean="0"/>
          </a:p>
          <a:p>
            <a:r>
              <a:rPr lang="en-US" dirty="0" smtClean="0"/>
              <a:t>Ask questions on any that confuse you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Neutral vs Charged objects</a:t>
            </a:r>
          </a:p>
        </p:txBody>
      </p:sp>
    </p:spTree>
    <p:extLst>
      <p:ext uri="{BB962C8B-B14F-4D97-AF65-F5344CB8AC3E}">
        <p14:creationId xmlns:p14="http://schemas.microsoft.com/office/powerpoint/2010/main" val="232143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neutral objects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r>
              <a:rPr lang="en-US" dirty="0"/>
              <a:t>Two oppositely charged </a:t>
            </a:r>
            <a:r>
              <a:rPr lang="en-US" dirty="0" smtClean="0"/>
              <a:t>objects:</a:t>
            </a:r>
          </a:p>
          <a:p>
            <a:endParaRPr lang="en-US" dirty="0"/>
          </a:p>
          <a:p>
            <a:r>
              <a:rPr lang="en-US" dirty="0"/>
              <a:t>Two like charges (same </a:t>
            </a:r>
            <a:r>
              <a:rPr lang="en-US" dirty="0" smtClean="0"/>
              <a:t>sign):</a:t>
            </a:r>
          </a:p>
          <a:p>
            <a:endParaRPr lang="en-US" dirty="0"/>
          </a:p>
          <a:p>
            <a:r>
              <a:rPr lang="en-US" dirty="0"/>
              <a:t>One charged object will </a:t>
            </a:r>
            <a:r>
              <a:rPr lang="en-US" dirty="0" smtClean="0"/>
              <a:t>_________ </a:t>
            </a:r>
            <a:r>
              <a:rPr lang="en-US" dirty="0"/>
              <a:t>a neutral object, IF the charged object can polarize the neutral object.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Charge Interactions</a:t>
            </a:r>
          </a:p>
        </p:txBody>
      </p:sp>
    </p:spTree>
    <p:extLst>
      <p:ext uri="{BB962C8B-B14F-4D97-AF65-F5344CB8AC3E}">
        <p14:creationId xmlns:p14="http://schemas.microsoft.com/office/powerpoint/2010/main" val="12623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neutral objects:  NO electrical interaction</a:t>
            </a:r>
          </a:p>
          <a:p>
            <a:endParaRPr lang="en-US" dirty="0" smtClean="0"/>
          </a:p>
          <a:p>
            <a:r>
              <a:rPr lang="en-US" dirty="0" smtClean="0"/>
              <a:t>Two oppositely charged objects attract</a:t>
            </a:r>
          </a:p>
          <a:p>
            <a:endParaRPr lang="en-US" dirty="0" smtClean="0"/>
          </a:p>
          <a:p>
            <a:r>
              <a:rPr lang="en-US" dirty="0" smtClean="0"/>
              <a:t>Two like charges (same sign) repel</a:t>
            </a:r>
          </a:p>
          <a:p>
            <a:endParaRPr lang="en-US" dirty="0" smtClean="0"/>
          </a:p>
          <a:p>
            <a:r>
              <a:rPr lang="en-US" dirty="0" smtClean="0"/>
              <a:t>One charged object will attract a neutral object, IF the charged object can polarize the neutral object.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Charge Interactions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04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3352</TotalTime>
  <Words>959</Words>
  <Application>Microsoft Office PowerPoint</Application>
  <PresentationFormat>On-screen Show (4:3)</PresentationFormat>
  <Paragraphs>138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Calibri</vt:lpstr>
      <vt:lpstr>Lucida Sans Unicode</vt:lpstr>
      <vt:lpstr>Verdana</vt:lpstr>
      <vt:lpstr>Wingdings 2</vt:lpstr>
      <vt:lpstr>Wingdings 3</vt:lpstr>
      <vt:lpstr>Concourse</vt:lpstr>
      <vt:lpstr>Electrostatics </vt:lpstr>
      <vt:lpstr>Essential Questions for Electrostatics</vt:lpstr>
      <vt:lpstr>The Structure of Matter</vt:lpstr>
      <vt:lpstr>The Structure of Matter</vt:lpstr>
      <vt:lpstr>The Structure of Matter</vt:lpstr>
      <vt:lpstr>Neutral vs Charged objects</vt:lpstr>
      <vt:lpstr>Neutral vs Charged objects</vt:lpstr>
      <vt:lpstr>Charge Interactions</vt:lpstr>
      <vt:lpstr>Charge Interactions</vt:lpstr>
      <vt:lpstr>Polarization</vt:lpstr>
      <vt:lpstr>Charge Interactions</vt:lpstr>
      <vt:lpstr>Charging Methods</vt:lpstr>
      <vt:lpstr>Charging Methods:  Friction</vt:lpstr>
      <vt:lpstr>Charging Methods:  Conduction</vt:lpstr>
      <vt:lpstr>Charging Methods:  Conduction</vt:lpstr>
      <vt:lpstr>Grounding (UN-CHARGING)</vt:lpstr>
      <vt:lpstr>Review</vt:lpstr>
      <vt:lpstr>Conductors and Insulators</vt:lpstr>
      <vt:lpstr>Conductors and Insulators</vt:lpstr>
      <vt:lpstr>Conductors and Insulators</vt:lpstr>
      <vt:lpstr>The Electroscope:  A charge detector – it can indicate if an object is charged, and be used to compare the signs of charged objects</vt:lpstr>
      <vt:lpstr>Charging an Object: Induction</vt:lpstr>
      <vt:lpstr>Electric Fields</vt:lpstr>
      <vt:lpstr>Electric Field Lines (or lines of Force)</vt:lpstr>
      <vt:lpstr>Electric Field Lines (or lines of Force)</vt:lpstr>
      <vt:lpstr>Examples of field lines</vt:lpstr>
      <vt:lpstr>Assignment: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Electrostatics</dc:title>
  <dc:creator>ian smith</dc:creator>
  <cp:lastModifiedBy>SMITH, IAN</cp:lastModifiedBy>
  <cp:revision>165</cp:revision>
  <dcterms:created xsi:type="dcterms:W3CDTF">2009-12-08T15:30:33Z</dcterms:created>
  <dcterms:modified xsi:type="dcterms:W3CDTF">2016-03-17T19:38:35Z</dcterms:modified>
</cp:coreProperties>
</file>